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y="5143500" cx="9144000"/>
  <p:notesSz cx="6858000" cy="9144000"/>
  <p:embeddedFontLst>
    <p:embeddedFont>
      <p:font typeface="Roboto Slab"/>
      <p:regular r:id="rId32"/>
      <p:bold r:id="rId33"/>
    </p:embeddedFont>
    <p:embeddedFont>
      <p:font typeface="Roboto Mono"/>
      <p:regular r:id="rId34"/>
      <p:bold r:id="rId35"/>
      <p:italic r:id="rId36"/>
      <p:boldItalic r:id="rId37"/>
    </p:embeddedFont>
    <p:embeddedFont>
      <p:font typeface="Roboto Slab Regular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RobotoSlab-bold.fntdata"/><Relationship Id="rId10" Type="http://schemas.openxmlformats.org/officeDocument/2006/relationships/slide" Target="slides/slide6.xml"/><Relationship Id="rId32" Type="http://schemas.openxmlformats.org/officeDocument/2006/relationships/font" Target="fonts/RobotoSlab-regular.fntdata"/><Relationship Id="rId13" Type="http://schemas.openxmlformats.org/officeDocument/2006/relationships/slide" Target="slides/slide9.xml"/><Relationship Id="rId35" Type="http://schemas.openxmlformats.org/officeDocument/2006/relationships/font" Target="fonts/RobotoMono-bold.fntdata"/><Relationship Id="rId12" Type="http://schemas.openxmlformats.org/officeDocument/2006/relationships/slide" Target="slides/slide8.xml"/><Relationship Id="rId34" Type="http://schemas.openxmlformats.org/officeDocument/2006/relationships/font" Target="fonts/RobotoMono-regular.fntdata"/><Relationship Id="rId15" Type="http://schemas.openxmlformats.org/officeDocument/2006/relationships/slide" Target="slides/slide11.xml"/><Relationship Id="rId37" Type="http://schemas.openxmlformats.org/officeDocument/2006/relationships/font" Target="fonts/RobotoMono-boldItalic.fntdata"/><Relationship Id="rId14" Type="http://schemas.openxmlformats.org/officeDocument/2006/relationships/slide" Target="slides/slide10.xml"/><Relationship Id="rId36" Type="http://schemas.openxmlformats.org/officeDocument/2006/relationships/font" Target="fonts/RobotoMono-italic.fntdata"/><Relationship Id="rId17" Type="http://schemas.openxmlformats.org/officeDocument/2006/relationships/slide" Target="slides/slide13.xml"/><Relationship Id="rId39" Type="http://schemas.openxmlformats.org/officeDocument/2006/relationships/font" Target="fonts/RobotoSlabRegular-bold.fntdata"/><Relationship Id="rId16" Type="http://schemas.openxmlformats.org/officeDocument/2006/relationships/slide" Target="slides/slide12.xml"/><Relationship Id="rId38" Type="http://schemas.openxmlformats.org/officeDocument/2006/relationships/font" Target="fonts/RobotoSlabRegular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a3105dd62_0_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a3105dd62_0_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e1e36e8bd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e1e36e8bd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a3105dd62_2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a3105dd62_2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d4bc07281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d4bc07281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d4bc0728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d4bc0728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d4bc0728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d4bc0728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d4bc07281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d4bc07281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d4bc07281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d4bc07281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d4bc0728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d4bc0728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d4bc07281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d4bc07281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Before I begin, I </a:t>
            </a:r>
            <a:r>
              <a:rPr i="1" lang="en" sz="1600">
                <a:solidFill>
                  <a:schemeClr val="dk1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just</a:t>
            </a:r>
            <a:r>
              <a:rPr lang="en" sz="1600">
                <a:solidFill>
                  <a:schemeClr val="dk1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have a few handouts for you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“I think”, “I believe”, and “I feel”, for stronger options such as “I’m confident”, “I’m convinced”, “I expect”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d4bc07281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d4bc07281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a3105dd62_0_3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a3105dd62_0_3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a3105dd62_0_4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a3105dd62_0_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d4bc07281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d4bc07281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d4bc07281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d4bc07281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d5908b9c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d5908b9c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d4bc07281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d4bc07281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d4bc07281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d4bc07281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d4bc07281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d4bc07281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e1e36e8bd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e1e36e8bd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a3105dd62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a3105dd62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d5908b9c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d5908b9c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d5908b9c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d5908b9c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d5908b9c3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d5908b9c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d4bc07281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d4bc0728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d5908b9c3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d5908b9c3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d4bc0728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d4bc0728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mmit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TM_Logo.png"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21063" y="293025"/>
            <a:ext cx="2901875" cy="269572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/>
        </p:nvSpPr>
        <p:spPr>
          <a:xfrm>
            <a:off x="719250" y="3127475"/>
            <a:ext cx="7705500" cy="11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2"/>
                </a:solidFill>
                <a:highlight>
                  <a:srgbClr val="FFFFFF"/>
                </a:highlight>
                <a:latin typeface="Roboto Slab"/>
                <a:ea typeface="Roboto Slab"/>
                <a:cs typeface="Roboto Slab"/>
                <a:sym typeface="Roboto Slab"/>
              </a:rPr>
              <a:t>WTM Leads Summit</a:t>
            </a:r>
            <a:endParaRPr sz="3600">
              <a:solidFill>
                <a:schemeClr val="dk2"/>
              </a:solidFill>
              <a:highlight>
                <a:srgbClr val="FFFFFF"/>
              </a:highlight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3600">
                <a:solidFill>
                  <a:schemeClr val="dk2"/>
                </a:solidFill>
                <a:highlight>
                  <a:srgbClr val="FFFFFF"/>
                </a:highlight>
                <a:latin typeface="Roboto Slab"/>
                <a:ea typeface="Roboto Slab"/>
                <a:cs typeface="Roboto Slab"/>
                <a:sym typeface="Roboto Slab"/>
              </a:rPr>
              <a:t>#wtmsummit</a:t>
            </a:r>
            <a:endParaRPr sz="2400">
              <a:solidFill>
                <a:schemeClr val="dk2"/>
              </a:solidFill>
              <a:highlight>
                <a:srgbClr val="FFFFFF"/>
              </a:highlight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2" name="Google Shape;12;p2"/>
          <p:cNvSpPr txBox="1"/>
          <p:nvPr/>
        </p:nvSpPr>
        <p:spPr>
          <a:xfrm>
            <a:off x="1260625" y="4366925"/>
            <a:ext cx="6411600" cy="6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456650" y="4318775"/>
            <a:ext cx="62307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Middle">
  <p:cSld name="TITLE_ONLY_1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type="ctrTitle"/>
          </p:nvPr>
        </p:nvSpPr>
        <p:spPr>
          <a:xfrm>
            <a:off x="3140700" y="1590775"/>
            <a:ext cx="4952700" cy="194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s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Quotes.png" id="47" name="Google Shape;47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4591" y="407600"/>
            <a:ext cx="1175000" cy="1020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Quotes.png" id="48" name="Google Shape;48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993466" y="3159350"/>
            <a:ext cx="1175000" cy="1020725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2"/>
          <p:cNvSpPr txBox="1"/>
          <p:nvPr>
            <p:ph idx="1" type="subTitle"/>
          </p:nvPr>
        </p:nvSpPr>
        <p:spPr>
          <a:xfrm>
            <a:off x="1254575" y="1308875"/>
            <a:ext cx="6964800" cy="25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50" name="Google Shape;50;p12"/>
          <p:cNvSpPr txBox="1"/>
          <p:nvPr>
            <p:ph idx="2" type="subTitle"/>
          </p:nvPr>
        </p:nvSpPr>
        <p:spPr>
          <a:xfrm>
            <a:off x="1254575" y="4017075"/>
            <a:ext cx="5212500" cy="5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right">
  <p:cSld name="BIG_NUMBER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/>
          <p:nvPr/>
        </p:nvSpPr>
        <p:spPr>
          <a:xfrm>
            <a:off x="5555850" y="0"/>
            <a:ext cx="3588300" cy="5143500"/>
          </a:xfrm>
          <a:prstGeom prst="rect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3"/>
          <p:cNvSpPr txBox="1"/>
          <p:nvPr>
            <p:ph type="title"/>
          </p:nvPr>
        </p:nvSpPr>
        <p:spPr>
          <a:xfrm>
            <a:off x="311700" y="292625"/>
            <a:ext cx="52443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oboto Slab"/>
              <a:buNone/>
              <a:defRPr sz="36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311700" y="1152475"/>
            <a:ext cx="5244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 Slab Regular"/>
              <a:buChar char="●"/>
              <a:defRPr sz="2400"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indent="-3429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Regular"/>
              <a:buChar char="○"/>
              <a:defRPr sz="1800"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Regular"/>
              <a:buChar char="●"/>
              <a:defRPr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Regular"/>
              <a:buChar char="○"/>
              <a:defRPr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Regular"/>
              <a:buChar char="●"/>
              <a:defRPr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Regular"/>
              <a:buChar char="■"/>
              <a:defRPr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Regular"/>
              <a:buChar char="●"/>
              <a:defRPr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Regular"/>
              <a:buChar char="○"/>
              <a:defRPr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 Slab Regular"/>
              <a:buChar char="■"/>
              <a:defRPr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/>
        </p:txBody>
      </p:sp>
      <p:sp>
        <p:nvSpPr>
          <p:cNvPr id="55" name="Google Shape;55;p13"/>
          <p:cNvSpPr txBox="1"/>
          <p:nvPr/>
        </p:nvSpPr>
        <p:spPr>
          <a:xfrm>
            <a:off x="6719275" y="1230450"/>
            <a:ext cx="1314900" cy="12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Picture on the right side</a:t>
            </a:r>
            <a:endParaRPr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I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II">
  <p:cSld name="BLANK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/>
          <p:nvPr/>
        </p:nvSpPr>
        <p:spPr>
          <a:xfrm>
            <a:off x="7376725" y="2828850"/>
            <a:ext cx="1767300" cy="2314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section Blue I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urple_Background.png"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/>
          <p:nvPr>
            <p:ph type="ctrTitle"/>
          </p:nvPr>
        </p:nvSpPr>
        <p:spPr>
          <a:xfrm>
            <a:off x="3902700" y="1590775"/>
            <a:ext cx="4952700" cy="11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Slab"/>
              <a:buNone/>
              <a:defRPr b="1" sz="3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3902650" y="2757325"/>
            <a:ext cx="4952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Slab"/>
              <a:buNone/>
              <a:defRPr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resentation Title Green">
  <p:cSld name="TITLE_1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een_Background.png" id="19" name="Google Shape;1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 txBox="1"/>
          <p:nvPr>
            <p:ph type="ctrTitle"/>
          </p:nvPr>
        </p:nvSpPr>
        <p:spPr>
          <a:xfrm>
            <a:off x="3902700" y="1590775"/>
            <a:ext cx="4952700" cy="11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Slab"/>
              <a:buNone/>
              <a:defRPr b="1" sz="3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" name="Google Shape;21;p4"/>
          <p:cNvSpPr txBox="1"/>
          <p:nvPr>
            <p:ph idx="1" type="subTitle"/>
          </p:nvPr>
        </p:nvSpPr>
        <p:spPr>
          <a:xfrm>
            <a:off x="3902650" y="2757325"/>
            <a:ext cx="4952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Slab"/>
              <a:buNone/>
              <a:defRPr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section Blue II">
  <p:cSld name="TITLE_1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urple_Background.png"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/>
          <p:nvPr>
            <p:ph type="ctrTitle"/>
          </p:nvPr>
        </p:nvSpPr>
        <p:spPr>
          <a:xfrm>
            <a:off x="3902700" y="1590775"/>
            <a:ext cx="4952700" cy="194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oboto Slab"/>
              <a:buNone/>
              <a:defRPr b="1" sz="4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section Green">
  <p:cSld name="TITLE_1_2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een_Background.png" id="26" name="Google Shape;26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6"/>
          <p:cNvSpPr txBox="1"/>
          <p:nvPr>
            <p:ph type="ctrTitle"/>
          </p:nvPr>
        </p:nvSpPr>
        <p:spPr>
          <a:xfrm>
            <a:off x="3902700" y="1590775"/>
            <a:ext cx="4952700" cy="194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oboto Slab"/>
              <a:buNone/>
              <a:defRPr b="1" sz="4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+ Title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/>
          <p:nvPr/>
        </p:nvSpPr>
        <p:spPr>
          <a:xfrm>
            <a:off x="-9850" y="364575"/>
            <a:ext cx="6552600" cy="936000"/>
          </a:xfrm>
          <a:prstGeom prst="rect">
            <a:avLst/>
          </a:prstGeom>
          <a:solidFill>
            <a:srgbClr val="547E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7"/>
          <p:cNvSpPr/>
          <p:nvPr/>
        </p:nvSpPr>
        <p:spPr>
          <a:xfrm>
            <a:off x="7376725" y="2828850"/>
            <a:ext cx="1767300" cy="2314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7"/>
          <p:cNvSpPr txBox="1"/>
          <p:nvPr>
            <p:ph type="title"/>
          </p:nvPr>
        </p:nvSpPr>
        <p:spPr>
          <a:xfrm>
            <a:off x="317725" y="478875"/>
            <a:ext cx="61422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Slab"/>
              <a:buNone/>
              <a:defRPr sz="36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Body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" name="Google Shape;34;p8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oboto Slab"/>
              <a:buNone/>
              <a:defRPr sz="36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 Slab Regular"/>
              <a:buChar char="●"/>
              <a:defRPr sz="2400"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indent="-3429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Regular"/>
              <a:buChar char="○"/>
              <a:defRPr sz="1800"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Regular"/>
              <a:buChar char="●"/>
              <a:defRPr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Regular"/>
              <a:buChar char="○"/>
              <a:defRPr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Regular"/>
              <a:buChar char="●"/>
              <a:defRPr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Regular"/>
              <a:buChar char="■"/>
              <a:defRPr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Regular"/>
              <a:buChar char="●"/>
              <a:defRPr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Regular"/>
              <a:buChar char="○"/>
              <a:defRPr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 Slab Regular"/>
              <a:buChar char="■"/>
              <a:defRPr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mall_Triangle_Green.png" id="6" name="Google Shape;6;p1"/>
          <p:cNvPicPr preferRelativeResize="0"/>
          <p:nvPr/>
        </p:nvPicPr>
        <p:blipFill rotWithShape="1">
          <a:blip r:embed="rId1">
            <a:alphaModFix/>
          </a:blip>
          <a:srcRect b="0" l="82984" r="0" t="61330"/>
          <a:stretch/>
        </p:blipFill>
        <p:spPr>
          <a:xfrm>
            <a:off x="7588200" y="3154550"/>
            <a:ext cx="1555801" cy="19889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oboto Slab"/>
              <a:buNone/>
              <a:defRPr sz="36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 Slab Regular"/>
              <a:buChar char="●"/>
              <a:defRPr sz="2400"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indent="-3429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Regular"/>
              <a:buChar char="○"/>
              <a:defRPr sz="1800"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Regular"/>
              <a:buChar char="●"/>
              <a:defRPr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Regular"/>
              <a:buChar char="○"/>
              <a:defRPr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Regular"/>
              <a:buChar char="●"/>
              <a:defRPr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Regular"/>
              <a:buChar char="■"/>
              <a:defRPr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Regular"/>
              <a:buChar char="●"/>
              <a:defRPr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Regular"/>
              <a:buChar char="○"/>
              <a:defRPr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 Slab Regular"/>
              <a:buChar char="■"/>
              <a:defRPr>
                <a:solidFill>
                  <a:schemeClr val="dk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jpg"/><Relationship Id="rId4" Type="http://schemas.openxmlformats.org/officeDocument/2006/relationships/image" Target="../media/image10.jpg"/><Relationship Id="rId5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png"/><Relationship Id="rId4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neil-gaiman.tumblr.com/post/160603396711/hi-i-read-that-youve-dealt-with-with-impostor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ctrTitle"/>
          </p:nvPr>
        </p:nvSpPr>
        <p:spPr>
          <a:xfrm>
            <a:off x="3902700" y="1590775"/>
            <a:ext cx="4952700" cy="11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Overcoming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Impostor Syndrome</a:t>
            </a:r>
            <a:endParaRPr/>
          </a:p>
        </p:txBody>
      </p:sp>
      <p:sp>
        <p:nvSpPr>
          <p:cNvPr id="64" name="Google Shape;64;p16"/>
          <p:cNvSpPr txBox="1"/>
          <p:nvPr>
            <p:ph idx="1" type="subTitle"/>
          </p:nvPr>
        </p:nvSpPr>
        <p:spPr>
          <a:xfrm>
            <a:off x="3902650" y="2757325"/>
            <a:ext cx="5051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-&gt; </a:t>
            </a:r>
            <a:r>
              <a:rPr lang="en"/>
              <a:t>based on the Ada Initiative workshop http://adainitiative.org CC BY-SA &lt;-</a:t>
            </a:r>
            <a:endParaRPr/>
          </a:p>
        </p:txBody>
      </p:sp>
      <p:sp>
        <p:nvSpPr>
          <p:cNvPr id="65" name="Google Shape;65;p16"/>
          <p:cNvSpPr txBox="1"/>
          <p:nvPr>
            <p:ph idx="1" type="subTitle"/>
          </p:nvPr>
        </p:nvSpPr>
        <p:spPr>
          <a:xfrm>
            <a:off x="4009175" y="4575425"/>
            <a:ext cx="5051100" cy="5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@TimeaTurdean @WTMVIE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urple_Background.png" id="125" name="Google Shape;12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5"/>
          <p:cNvSpPr txBox="1"/>
          <p:nvPr>
            <p:ph type="ctrTitle"/>
          </p:nvPr>
        </p:nvSpPr>
        <p:spPr>
          <a:xfrm>
            <a:off x="3902700" y="1590775"/>
            <a:ext cx="4952700" cy="194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WHY?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/>
          <p:nvPr>
            <p:ph idx="1" type="body"/>
          </p:nvPr>
        </p:nvSpPr>
        <p:spPr>
          <a:xfrm>
            <a:off x="311700" y="502000"/>
            <a:ext cx="8520600" cy="406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47EC0"/>
                </a:solidFill>
                <a:latin typeface="Roboto Mono"/>
                <a:ea typeface="Roboto Mono"/>
                <a:cs typeface="Roboto Mono"/>
                <a:sym typeface="Roboto Mono"/>
              </a:rPr>
              <a:t>“Did you get invited to the event just for the diversity quota?”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7"/>
          <p:cNvSpPr txBox="1"/>
          <p:nvPr>
            <p:ph idx="1" type="body"/>
          </p:nvPr>
        </p:nvSpPr>
        <p:spPr>
          <a:xfrm>
            <a:off x="311700" y="502000"/>
            <a:ext cx="8520600" cy="406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47EC0"/>
                </a:solidFill>
                <a:latin typeface="Roboto Mono"/>
                <a:ea typeface="Roboto Mono"/>
                <a:cs typeface="Roboto Mono"/>
                <a:sym typeface="Roboto Mono"/>
              </a:rPr>
              <a:t>“You don’t know what you are talking about, you are not a backend programmer.”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8"/>
          <p:cNvSpPr txBox="1"/>
          <p:nvPr>
            <p:ph idx="1" type="body"/>
          </p:nvPr>
        </p:nvSpPr>
        <p:spPr>
          <a:xfrm>
            <a:off x="311700" y="502000"/>
            <a:ext cx="8520600" cy="406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47EC0"/>
                </a:solidFill>
                <a:latin typeface="Roboto Mono"/>
                <a:ea typeface="Roboto Mono"/>
                <a:cs typeface="Roboto Mono"/>
                <a:sym typeface="Roboto Mono"/>
              </a:rPr>
              <a:t>“Did you come to the event because you accompany your wife?”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9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 you feel like an impostor </a:t>
            </a:r>
            <a:endParaRPr/>
          </a:p>
        </p:txBody>
      </p:sp>
      <p:sp>
        <p:nvSpPr>
          <p:cNvPr id="147" name="Google Shape;147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Sexism says women can't be good at what it is you are doing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People forget facts that don't fit their stereotypes (“prove-it-again bias”)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People act surprised when you are good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People advise you to lower your ambitions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People tell you that you are an impostor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0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 you feel like an impostor </a:t>
            </a:r>
            <a:endParaRPr/>
          </a:p>
        </p:txBody>
      </p:sp>
      <p:sp>
        <p:nvSpPr>
          <p:cNvPr id="153" name="Google Shape;153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en"/>
              <a:t>People treat you like an impostor</a:t>
            </a:r>
            <a:endParaRPr i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1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result</a:t>
            </a:r>
            <a:endParaRPr/>
          </a:p>
        </p:txBody>
      </p:sp>
      <p:sp>
        <p:nvSpPr>
          <p:cNvPr id="159" name="Google Shape;159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 have less satisfaction in our lives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 waste time over-preparing and worrying instead of doing good work and having fun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 are less effective as colleagues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 ask for less money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 don't ask for challenges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 don't ask for promotions or apply for jobs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2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result</a:t>
            </a:r>
            <a:endParaRPr/>
          </a:p>
        </p:txBody>
      </p:sp>
      <p:sp>
        <p:nvSpPr>
          <p:cNvPr id="165" name="Google Shape;165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i="1" lang="en"/>
              <a:t>You doubt yourself, you are less confident</a:t>
            </a:r>
            <a:endParaRPr i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3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Overcoming Impostor Syndrome</a:t>
            </a:r>
            <a:endParaRPr/>
          </a:p>
        </p:txBody>
      </p:sp>
      <p:sp>
        <p:nvSpPr>
          <p:cNvPr id="171" name="Google Shape;171;p33"/>
          <p:cNvSpPr txBox="1"/>
          <p:nvPr>
            <p:ph idx="1" type="body"/>
          </p:nvPr>
        </p:nvSpPr>
        <p:spPr>
          <a:xfrm>
            <a:off x="311700" y="1000025"/>
            <a:ext cx="8520600" cy="39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Talk about it and share your own failures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Watch </a:t>
            </a:r>
            <a:r>
              <a:rPr lang="en"/>
              <a:t>your self</a:t>
            </a:r>
            <a:r>
              <a:rPr lang="en"/>
              <a:t>-</a:t>
            </a:r>
            <a:r>
              <a:rPr lang="en"/>
              <a:t>diminishing</a:t>
            </a:r>
            <a:r>
              <a:rPr lang="en"/>
              <a:t> language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Teach others what you know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Ask questions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Perspective check from a friend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List your accomplishments and own them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Practice accepting compliments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Talk to your colleagues and get the perspective of  what is going on in the community/workplace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i="1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3925" y="491925"/>
            <a:ext cx="6162450" cy="415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Format of the workshop</a:t>
            </a:r>
            <a:endParaRPr/>
          </a:p>
        </p:txBody>
      </p:sp>
      <p:sp>
        <p:nvSpPr>
          <p:cNvPr id="71" name="Google Shape;7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15 min: Introduction &amp; co.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25 min: Going through the slides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15 min: “Take a compliment” exercise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15 min: Values exercise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15 min: Combating negative thoughts exercise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05 min: Wrap-up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5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Exercises</a:t>
            </a:r>
            <a:endParaRPr/>
          </a:p>
        </p:txBody>
      </p:sp>
      <p:pic>
        <p:nvPicPr>
          <p:cNvPr id="182" name="Google Shape;182;p35"/>
          <p:cNvPicPr preferRelativeResize="0"/>
          <p:nvPr/>
        </p:nvPicPr>
        <p:blipFill rotWithShape="1">
          <a:blip r:embed="rId3">
            <a:alphaModFix/>
          </a:blip>
          <a:srcRect b="0" l="16883" r="16883" t="0"/>
          <a:stretch/>
        </p:blipFill>
        <p:spPr>
          <a:xfrm>
            <a:off x="647175" y="1359775"/>
            <a:ext cx="2059500" cy="2072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83" name="Google Shape;183;p35"/>
          <p:cNvPicPr preferRelativeResize="0"/>
          <p:nvPr/>
        </p:nvPicPr>
        <p:blipFill rotWithShape="1">
          <a:blip r:embed="rId4">
            <a:alphaModFix/>
          </a:blip>
          <a:srcRect b="31872" l="33591" r="31260" t="15060"/>
          <a:stretch/>
        </p:blipFill>
        <p:spPr>
          <a:xfrm>
            <a:off x="6329075" y="1359775"/>
            <a:ext cx="2059500" cy="2072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84" name="Google Shape;184;p35"/>
          <p:cNvSpPr txBox="1"/>
          <p:nvPr/>
        </p:nvSpPr>
        <p:spPr>
          <a:xfrm>
            <a:off x="6096000" y="3436750"/>
            <a:ext cx="2505000" cy="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14042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Combating negative thoughts</a:t>
            </a:r>
            <a:endParaRPr sz="2400">
              <a:solidFill>
                <a:srgbClr val="414042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85" name="Google Shape;185;p35"/>
          <p:cNvSpPr txBox="1"/>
          <p:nvPr/>
        </p:nvSpPr>
        <p:spPr>
          <a:xfrm>
            <a:off x="3314338" y="3436750"/>
            <a:ext cx="2505000" cy="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14042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Value exercise</a:t>
            </a:r>
            <a:endParaRPr sz="2400">
              <a:solidFill>
                <a:srgbClr val="414042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86" name="Google Shape;186;p35"/>
          <p:cNvSpPr txBox="1"/>
          <p:nvPr/>
        </p:nvSpPr>
        <p:spPr>
          <a:xfrm>
            <a:off x="522375" y="3436750"/>
            <a:ext cx="2505000" cy="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14042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Take a compliment</a:t>
            </a:r>
            <a:endParaRPr sz="2400">
              <a:solidFill>
                <a:srgbClr val="414042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pic>
        <p:nvPicPr>
          <p:cNvPr id="187" name="Google Shape;187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68250" y="1431176"/>
            <a:ext cx="3482949" cy="1951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6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exercises</a:t>
            </a:r>
            <a:endParaRPr/>
          </a:p>
        </p:txBody>
      </p:sp>
      <p:sp>
        <p:nvSpPr>
          <p:cNvPr id="193" name="Google Shape;193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exercises with your group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No one has to participate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No one has to report out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leave, switch tables, or come back at any time for any reason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i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7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 a compliment</a:t>
            </a:r>
            <a:endParaRPr/>
          </a:p>
        </p:txBody>
      </p:sp>
      <p:sp>
        <p:nvSpPr>
          <p:cNvPr id="199" name="Google Shape;199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Examples: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“You are a good listener.“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“You work hard.“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“You did really great in the meeting.“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“I liked your input earlier, it gave us some good ideas.“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“Great idea in solving the bug.“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i="1"/>
          </a:p>
        </p:txBody>
      </p:sp>
      <p:pic>
        <p:nvPicPr>
          <p:cNvPr descr="Ribbon.png" id="200" name="Google Shape;20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738" y="247555"/>
            <a:ext cx="1696300" cy="16962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460150"/>
            <a:ext cx="6835976" cy="430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9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Value exercise</a:t>
            </a:r>
            <a:endParaRPr/>
          </a:p>
        </p:txBody>
      </p:sp>
      <p:sp>
        <p:nvSpPr>
          <p:cNvPr id="211" name="Google Shape;211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 your handouts and complete the exercise.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At the end each group can voluntarily report on the results.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i="1"/>
          </a:p>
        </p:txBody>
      </p:sp>
      <p:pic>
        <p:nvPicPr>
          <p:cNvPr descr="Chat.png" id="212" name="Google Shape;21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7000" y="65800"/>
            <a:ext cx="1696300" cy="16962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0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Combating negative thoughts</a:t>
            </a:r>
            <a:endParaRPr/>
          </a:p>
        </p:txBody>
      </p:sp>
      <p:sp>
        <p:nvSpPr>
          <p:cNvPr id="218" name="Google Shape;218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 your handouts and work on the last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exercise: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“Thoughts record.“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i="1"/>
          </a:p>
        </p:txBody>
      </p:sp>
      <p:pic>
        <p:nvPicPr>
          <p:cNvPr descr="Writing.png" id="219" name="Google Shape;21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9225" y="126850"/>
            <a:ext cx="1674125" cy="167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urple_Background.png" id="224" name="Google Shape;22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41"/>
          <p:cNvSpPr txBox="1"/>
          <p:nvPr>
            <p:ph type="ctrTitle"/>
          </p:nvPr>
        </p:nvSpPr>
        <p:spPr>
          <a:xfrm>
            <a:off x="3902700" y="1590775"/>
            <a:ext cx="4952700" cy="194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Denise Paolucci: “Overcoming Impostor Syndrome” (linux.conf.au 2013)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Julie Pagano: “It's Dangerous to Go Alone” (PyCon 2014)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Mood Gym: https://moodgym.anu.edu.au/welcome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Slides, handout, guide for this workshop:  http://adainitiative.org/continue-our-work/impostor-syndrome-training/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26" name="Google Shape;226;p41"/>
          <p:cNvSpPr txBox="1"/>
          <p:nvPr>
            <p:ph type="ctrTitle"/>
          </p:nvPr>
        </p:nvSpPr>
        <p:spPr>
          <a:xfrm>
            <a:off x="578950" y="4603400"/>
            <a:ext cx="8276400" cy="38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b="0" lang="en" sz="1000"/>
              <a:t>Charts from BuzzFeed: https://www.buzzfeed.com/kristinchirico/13-charts-that-will-make-total-sense-to-people-with-impostor?utm_term=.sfro3oD0#.gj06P6DX</a:t>
            </a:r>
            <a:endParaRPr b="0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.png" id="231" name="Google Shape;23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887" y="0"/>
            <a:ext cx="917177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42"/>
          <p:cNvSpPr/>
          <p:nvPr/>
        </p:nvSpPr>
        <p:spPr>
          <a:xfrm>
            <a:off x="-9850" y="364575"/>
            <a:ext cx="7625700" cy="906900"/>
          </a:xfrm>
          <a:prstGeom prst="rect">
            <a:avLst/>
          </a:prstGeom>
          <a:solidFill>
            <a:srgbClr val="547EC0">
              <a:alpha val="88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Map_Pin.png" id="233" name="Google Shape;233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2864" y="2177975"/>
            <a:ext cx="417525" cy="512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p_Pin.png" id="234" name="Google Shape;234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5264" y="1882375"/>
            <a:ext cx="417525" cy="512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p_Pin.png" id="235" name="Google Shape;23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8214" y="2355325"/>
            <a:ext cx="417525" cy="512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p_Pin.png" id="236" name="Google Shape;236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5864" y="3084450"/>
            <a:ext cx="417525" cy="512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p_Pin.png" id="237" name="Google Shape;237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5027" y="3429325"/>
            <a:ext cx="417525" cy="512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p_Pin.png" id="238" name="Google Shape;23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3327" y="3793900"/>
            <a:ext cx="417525" cy="512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p_Pin.png" id="239" name="Google Shape;23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5027" y="1779450"/>
            <a:ext cx="417525" cy="51237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42"/>
          <p:cNvSpPr txBox="1"/>
          <p:nvPr>
            <p:ph type="title"/>
          </p:nvPr>
        </p:nvSpPr>
        <p:spPr>
          <a:xfrm>
            <a:off x="317725" y="478875"/>
            <a:ext cx="72069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 you at the next WTM event!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/>
          <p:nvPr/>
        </p:nvSpPr>
        <p:spPr>
          <a:xfrm>
            <a:off x="-9850" y="364575"/>
            <a:ext cx="8520600" cy="936000"/>
          </a:xfrm>
          <a:prstGeom prst="rect">
            <a:avLst/>
          </a:prstGeom>
          <a:solidFill>
            <a:srgbClr val="547EC0">
              <a:alpha val="88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8"/>
          <p:cNvSpPr txBox="1"/>
          <p:nvPr>
            <p:ph type="title"/>
          </p:nvPr>
        </p:nvSpPr>
        <p:spPr>
          <a:xfrm>
            <a:off x="317725" y="4788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this you, while searching for a job?</a:t>
            </a:r>
            <a:endParaRPr/>
          </a:p>
        </p:txBody>
      </p:sp>
      <p:pic>
        <p:nvPicPr>
          <p:cNvPr descr="Small_Triangle_Purple.png" id="78" name="Google Shape;78;p18"/>
          <p:cNvPicPr preferRelativeResize="0"/>
          <p:nvPr/>
        </p:nvPicPr>
        <p:blipFill rotWithShape="1">
          <a:blip r:embed="rId3">
            <a:alphaModFix/>
          </a:blip>
          <a:srcRect b="0" l="83815" r="0" t="60701"/>
          <a:stretch/>
        </p:blipFill>
        <p:spPr>
          <a:xfrm>
            <a:off x="7664127" y="3122200"/>
            <a:ext cx="1479876" cy="202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2200" y="1452975"/>
            <a:ext cx="4309445" cy="3538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/>
          <p:nvPr/>
        </p:nvSpPr>
        <p:spPr>
          <a:xfrm>
            <a:off x="-9850" y="364575"/>
            <a:ext cx="8520600" cy="936000"/>
          </a:xfrm>
          <a:prstGeom prst="rect">
            <a:avLst/>
          </a:prstGeom>
          <a:solidFill>
            <a:srgbClr val="547EC0">
              <a:alpha val="88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9"/>
          <p:cNvSpPr txBox="1"/>
          <p:nvPr>
            <p:ph type="title"/>
          </p:nvPr>
        </p:nvSpPr>
        <p:spPr>
          <a:xfrm>
            <a:off x="317725" y="4788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this you, when you get the job?</a:t>
            </a:r>
            <a:endParaRPr/>
          </a:p>
        </p:txBody>
      </p:sp>
      <p:pic>
        <p:nvPicPr>
          <p:cNvPr descr="Small_Triangle_Purple.png" id="86" name="Google Shape;86;p19"/>
          <p:cNvPicPr preferRelativeResize="0"/>
          <p:nvPr/>
        </p:nvPicPr>
        <p:blipFill rotWithShape="1">
          <a:blip r:embed="rId3">
            <a:alphaModFix/>
          </a:blip>
          <a:srcRect b="0" l="83815" r="0" t="60701"/>
          <a:stretch/>
        </p:blipFill>
        <p:spPr>
          <a:xfrm>
            <a:off x="7664127" y="3122200"/>
            <a:ext cx="1479876" cy="202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5400" y="1452975"/>
            <a:ext cx="5975359" cy="353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/>
          <p:nvPr/>
        </p:nvSpPr>
        <p:spPr>
          <a:xfrm>
            <a:off x="-9850" y="364575"/>
            <a:ext cx="8520600" cy="936000"/>
          </a:xfrm>
          <a:prstGeom prst="rect">
            <a:avLst/>
          </a:prstGeom>
          <a:solidFill>
            <a:srgbClr val="547EC0">
              <a:alpha val="88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0"/>
          <p:cNvSpPr txBox="1"/>
          <p:nvPr>
            <p:ph type="title"/>
          </p:nvPr>
        </p:nvSpPr>
        <p:spPr>
          <a:xfrm>
            <a:off x="317725" y="4788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this you on the job?</a:t>
            </a:r>
            <a:endParaRPr/>
          </a:p>
        </p:txBody>
      </p:sp>
      <p:pic>
        <p:nvPicPr>
          <p:cNvPr descr="Small_Triangle_Purple.png" id="94" name="Google Shape;94;p20"/>
          <p:cNvPicPr preferRelativeResize="0"/>
          <p:nvPr/>
        </p:nvPicPr>
        <p:blipFill rotWithShape="1">
          <a:blip r:embed="rId3">
            <a:alphaModFix/>
          </a:blip>
          <a:srcRect b="0" l="83815" r="0" t="60701"/>
          <a:stretch/>
        </p:blipFill>
        <p:spPr>
          <a:xfrm>
            <a:off x="7664127" y="3122200"/>
            <a:ext cx="1479876" cy="202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8800" y="1452975"/>
            <a:ext cx="4640918" cy="353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/>
          <p:nvPr/>
        </p:nvSpPr>
        <p:spPr>
          <a:xfrm>
            <a:off x="-9850" y="364575"/>
            <a:ext cx="8520600" cy="936000"/>
          </a:xfrm>
          <a:prstGeom prst="rect">
            <a:avLst/>
          </a:prstGeom>
          <a:solidFill>
            <a:srgbClr val="547EC0">
              <a:alpha val="88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1"/>
          <p:cNvSpPr txBox="1"/>
          <p:nvPr>
            <p:ph type="title"/>
          </p:nvPr>
        </p:nvSpPr>
        <p:spPr>
          <a:xfrm>
            <a:off x="317725" y="4788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this you?</a:t>
            </a:r>
            <a:endParaRPr/>
          </a:p>
        </p:txBody>
      </p:sp>
      <p:pic>
        <p:nvPicPr>
          <p:cNvPr descr="Small_Triangle_Purple.png" id="102" name="Google Shape;102;p21"/>
          <p:cNvPicPr preferRelativeResize="0"/>
          <p:nvPr/>
        </p:nvPicPr>
        <p:blipFill rotWithShape="1">
          <a:blip r:embed="rId3">
            <a:alphaModFix/>
          </a:blip>
          <a:srcRect b="0" l="83815" r="0" t="60701"/>
          <a:stretch/>
        </p:blipFill>
        <p:spPr>
          <a:xfrm>
            <a:off x="7664127" y="3122200"/>
            <a:ext cx="1479876" cy="202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6800" y="1452975"/>
            <a:ext cx="6115612" cy="353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Impostor Syndrome</a:t>
            </a:r>
            <a:endParaRPr/>
          </a:p>
        </p:txBody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feeling that you are a fraud or unqualified for the work you are already doing - faking it - and may be found out at any moment.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411225"/>
            <a:ext cx="7397975" cy="435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/>
          <p:nvPr/>
        </p:nvSpPr>
        <p:spPr>
          <a:xfrm>
            <a:off x="237275" y="4187925"/>
            <a:ext cx="6888600" cy="4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Neil Gaiman on Impostor Syndrome: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http://neil-gaiman.tumblr.com/post/160603396711/hi-i-read-that-youve-dealt-with-with-impostor</a:t>
            </a:r>
            <a:endParaRPr/>
          </a:p>
        </p:txBody>
      </p:sp>
      <p:pic>
        <p:nvPicPr>
          <p:cNvPr id="120" name="Google Shape;12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228600"/>
            <a:ext cx="6282454" cy="388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